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80" r:id="rId6"/>
    <p:sldId id="268" r:id="rId7"/>
    <p:sldId id="276" r:id="rId8"/>
    <p:sldId id="285" r:id="rId9"/>
    <p:sldId id="286" r:id="rId10"/>
    <p:sldId id="283" r:id="rId11"/>
    <p:sldId id="287" r:id="rId12"/>
    <p:sldId id="284" r:id="rId13"/>
    <p:sldId id="290" r:id="rId14"/>
    <p:sldId id="289" r:id="rId15"/>
    <p:sldId id="291" r:id="rId16"/>
    <p:sldId id="292" r:id="rId17"/>
  </p:sldIdLst>
  <p:sldSz cx="12188825" cy="6858000"/>
  <p:notesSz cx="6858000" cy="9144000"/>
  <p:defaultTextStyle>
    <a:defPPr rtl="0">
      <a:defRPr lang="ja-jp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1BZ0DDDHTRRwcX5yoXm7g==" hashData="NdltcawPsM2iYozVZEzJLCQ3qZitqQi9N/anCd2JCnfgY75HnBIaCOy1+jjbPwzUbEMnNWoDaFByjaf/TXLO/A=="/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071" autoAdjust="0"/>
  </p:normalViewPr>
  <p:slideViewPr>
    <p:cSldViewPr showGuides="1">
      <p:cViewPr varScale="1">
        <p:scale>
          <a:sx n="128" d="100"/>
          <a:sy n="128" d="100"/>
        </p:scale>
        <p:origin x="200" y="17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E6377C5-E368-414B-92B0-66E696C13B89}" type="datetime1">
              <a:rPr lang="ja-JP" altLang="en-US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2024/8/8</a:t>
            </a:fld>
            <a:endParaRPr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ja-JP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‹#›</a:t>
            </a:fld>
            <a:endParaRPr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AA54005-90FB-457C-9DE0-C595FFB8AABC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8796F01-7154-41E0-B48B-A6921757531A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5782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707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09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737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71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77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459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20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773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160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36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13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75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2F8A2CC-83EA-44CF-86AD-905001F0ADF1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91C5AD9-787D-40FA-8A4D-16A055B9AF81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8DC26A9-A910-4940-82F6-DA00D3064203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91C5AD9-787D-40FA-8A4D-16A055B9AF81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BF374EB-F736-4D96-9FF0-F1FD7BA1240A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A60BA0E-20D0-4E7C-B286-26C960A6788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11328"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11328"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F110953-F103-4950-89B2-F9924BD0F6EF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B37DED6-D4C7-42EE-AB49-D2E39E64FDE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11328"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11328"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4F8FDF-BB89-49E4-889E-D3C420EFB379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B37DED6-D4C7-42EE-AB49-D2E39E64FDE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6AF1882-5664-4A7B-9E26-8B5DCEF6B44C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B37DED6-D4C7-42EE-AB49-D2E39E64FDE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824EB70-18AF-47DB-B05F-6704DB01AF3C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B37DED6-D4C7-42EE-AB49-D2E39E64FDE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134851C-10EC-498D-B928-233CB9E6A653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DFBB78A-01B4-41F2-96B0-677A4A28283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B963D3F-081F-43E5-B4CE-73ACC6F5359C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DFBB78A-01B4-41F2-96B0-677A4A28283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D5D3208-622F-45EC-8DDC-6FD10447BD98}" type="datetime1">
              <a:rPr lang="ja-JP" altLang="en-US" smtClean="0"/>
              <a:pPr/>
              <a:t>2024/8/8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B37DED6-D4C7-42EE-AB49-D2E39E64FDE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kumimoji="1" sz="4400" kern="1200" cap="none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wateikaikyo@yahoo.co.j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ja-JP" altLang="en-US" sz="6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教育方法</a:t>
            </a:r>
            <a:br>
              <a:rPr lang="en-US" altLang="ja-JP" sz="6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・・・学習支援方法論・・</a:t>
            </a:r>
            <a:br>
              <a:rPr lang="en-US" altLang="ja-JP" sz="6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ja-JP" altLang="en-US" sz="6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シラバス</a:t>
            </a:r>
            <a:br>
              <a:rPr lang="en-US" altLang="ja-JP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syllabus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22204" y="5157192"/>
            <a:ext cx="7458753" cy="1015008"/>
          </a:xfrm>
        </p:spPr>
        <p:txBody>
          <a:bodyPr rtlCol="0">
            <a:noAutofit/>
          </a:bodyPr>
          <a:lstStyle/>
          <a:p>
            <a:pPr rtl="0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職業教育研究開発推進機構・主催（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0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担当・川廷　宗之（大妻女子大・名誉教授）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3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．充実した学習を展開するために・・①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117308" y="980728"/>
            <a:ext cx="10737743" cy="5472608"/>
          </a:xfrm>
        </p:spPr>
        <p:txBody>
          <a:bodyPr rtlCol="0">
            <a:normAutofit/>
          </a:bodyPr>
          <a:lstStyle/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ja-JP" sz="22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⑴．</a:t>
            </a:r>
            <a:r>
              <a:rPr lang="ja-JP" altLang="ja-JP" sz="2200" b="1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共に学ぶ皆さん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・・　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熱心かつ優秀な</a:t>
            </a:r>
            <a:r>
              <a:rPr lang="ja-JP" altLang="ja-JP" sz="220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、</a:t>
            </a:r>
            <a:r>
              <a:rPr lang="ja-JP" altLang="ja-JP" sz="2200" dirty="0">
                <a:solidFill>
                  <a:srgbClr val="1F3864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実務家教員</a:t>
            </a:r>
            <a:r>
              <a:rPr lang="ja-JP" altLang="ja-JP" sz="220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として</a:t>
            </a:r>
            <a:endParaRPr lang="en-US" altLang="ja-JP" sz="22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介護教員となることを目指す、平日は</a:t>
            </a:r>
            <a:r>
              <a:rPr lang="ja-JP" altLang="ja-JP" sz="220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働いて貴重な土日も</a:t>
            </a:r>
            <a:endParaRPr lang="en-US" altLang="ja-JP" sz="22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学ぼうという</a:t>
            </a:r>
            <a:r>
              <a:rPr lang="ja-JP" altLang="ja-JP" sz="22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目的意識のはっきりした（超多忙な</a:t>
            </a:r>
            <a:r>
              <a:rPr lang="ja-JP" altLang="ja-JP" sz="2200" dirty="0">
                <a:solidFill>
                  <a:srgbClr val="1F3864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？）受講生</a:t>
            </a:r>
            <a:r>
              <a:rPr lang="ja-JP" altLang="ja-JP" sz="220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の</a:t>
            </a:r>
            <a:endParaRPr lang="en-US" altLang="ja-JP" sz="22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皆さんと、担当教員と</a:t>
            </a:r>
            <a:r>
              <a:rPr lang="ja-JP" altLang="ja-JP" sz="220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して川廷宗之（かわていもとゆき）</a:t>
            </a:r>
            <a:r>
              <a:rPr lang="ja-JP" altLang="en-US" sz="220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という</a:t>
            </a:r>
            <a:endParaRPr lang="en-US" altLang="ja-JP" sz="22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200" dirty="0">
                <a:solidFill>
                  <a:srgbClr val="1F3864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心は若い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〔大妻女子大学名誉教授〕です。</a:t>
            </a:r>
            <a:endParaRPr lang="ja-JP" altLang="ja-JP" sz="220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HG丸ｺﾞｼｯｸM-PRO" panose="020F0600000000000000" pitchFamily="50" charset="-128"/>
            </a:endParaRPr>
          </a:p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　　　第１回目の講習で、皆さんに自己紹介をお願いします。</a:t>
            </a:r>
            <a:endParaRPr lang="en-US" altLang="ja-JP" sz="22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endParaRPr lang="en-US" altLang="ja-JP" sz="220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HG丸ｺﾞｼｯｸM-PRO" panose="020F0600000000000000" pitchFamily="50" charset="-128"/>
            </a:endParaRPr>
          </a:p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endParaRPr lang="ja-JP" altLang="ja-JP" sz="220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HG丸ｺﾞｼｯｸM-PRO" panose="020F0600000000000000" pitchFamily="50" charset="-128"/>
            </a:endParaRPr>
          </a:p>
          <a:p>
            <a:pPr marL="13335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ja-JP" sz="22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⑵．</a:t>
            </a:r>
            <a:r>
              <a:rPr lang="en-US" altLang="ja-JP" sz="2200" b="1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Zoom</a:t>
            </a:r>
            <a:r>
              <a:rPr lang="ja-JP" altLang="ja-JP" sz="2200" b="1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を使用したオンライン授業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・・　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基本はスマホではなく</a:t>
            </a:r>
            <a:r>
              <a:rPr lang="ja-JP" altLang="ja-JP" sz="22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ＰＣを使うことを想定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して進めます。教材等は、全部ＰＣ想定で準備されています。従って、</a:t>
            </a:r>
            <a:r>
              <a:rPr lang="en-US" altLang="ja-JP" sz="22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PC</a:t>
            </a:r>
            <a:r>
              <a:rPr lang="ja-JP" altLang="ja-JP" sz="22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操作に習熟してください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。（</a:t>
            </a:r>
            <a:r>
              <a:rPr lang="en-US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Word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　</a:t>
            </a:r>
            <a:r>
              <a:rPr lang="en-US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Excel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　</a:t>
            </a:r>
            <a:r>
              <a:rPr lang="en-US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PPT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　や　</a:t>
            </a:r>
            <a:r>
              <a:rPr lang="en-US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Zoom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　</a:t>
            </a:r>
            <a:r>
              <a:rPr lang="en-US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Mail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　などの操作ができることは、教員の必須要件です。）　また、通信環境の確保も（できるだけ有線で）お願いします。</a:t>
            </a:r>
            <a:endParaRPr lang="ja-JP" altLang="ja-JP" sz="220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HG丸ｺﾞｼｯｸM-PRO" panose="020F06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F73C80-AF3D-C30B-B223-74F9A73A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789" y="980728"/>
            <a:ext cx="227339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3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2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．充実した学習を展開するために・・②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117308" y="980728"/>
            <a:ext cx="10737743" cy="5801072"/>
          </a:xfrm>
        </p:spPr>
        <p:txBody>
          <a:bodyPr rtlCol="0">
            <a:norm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ja-JP" altLang="ja-JP" sz="2200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 ⑶．</a:t>
            </a:r>
            <a:r>
              <a:rPr lang="ja-JP" altLang="ja-JP" sz="22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皆さんと担当講師のコミュニケーション</a:t>
            </a:r>
            <a:r>
              <a:rPr lang="ja-JP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－－問い合わせ・連絡先－－</a:t>
            </a:r>
            <a:endParaRPr lang="en-US" altLang="ja-JP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ja-JP" altLang="ja-JP" sz="22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課題の提出先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は、担当教員への連絡アドレスの　</a:t>
            </a:r>
            <a:r>
              <a:rPr lang="en-US" altLang="ja-JP" sz="2200" u="sng" dirty="0">
                <a:solidFill>
                  <a:srgbClr val="034990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PRound-Gothic Medium JIS"/>
                <a:hlinkClick r:id="rId3"/>
              </a:rPr>
              <a:t>kawateikaikyo@yahoo.co.jp</a:t>
            </a:r>
            <a:r>
              <a:rPr lang="ja-JP" altLang="ja-JP" sz="2200" dirty="0">
                <a:solidFill>
                  <a:srgbClr val="2E74B5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PRound-Gothic Medium JIS"/>
              </a:rPr>
              <a:t>　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PRound-Gothic Medium JIS"/>
              </a:rPr>
              <a:t>と事務局アドレスの</a:t>
            </a:r>
            <a:r>
              <a:rPr lang="ja-JP" altLang="ja-JP" sz="22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PRound-Gothic Medium JIS"/>
              </a:rPr>
              <a:t>両方に送信して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PRound-Gothic Medium JIS"/>
              </a:rPr>
              <a:t>ください。（メールは確実に着くとは限りませんので・・。）　</a:t>
            </a:r>
            <a:endParaRPr lang="en-US" altLang="ja-JP" sz="22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PRound-Gothic Medium JIS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ja-JP" altLang="en-US" sz="220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PRound-Gothic Medium JIS"/>
              </a:rPr>
              <a:t>グーグル・クラスルームを使う予定です。（課題のやり取りなど）</a:t>
            </a:r>
            <a:endParaRPr lang="en-US" altLang="ja-JP" sz="2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PRound-Gothic Medium JIS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ja-JP" altLang="ja-JP" sz="22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ご質問や問い合わせなどのご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連絡は歓迎します。出来るだけ、授業時の休み時間などに質問していただくと良い（チャットでの質問も可）のですが、うまくいかない場合は、Ｅメールでお願いします。</a:t>
            </a:r>
            <a:r>
              <a:rPr lang="ja-JP" altLang="ja-JP" sz="2200" u="sng" dirty="0">
                <a:solidFill>
                  <a:srgbClr val="2E74B5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PRound-Gothic Medium JIS"/>
              </a:rPr>
              <a:t> </a:t>
            </a:r>
            <a:r>
              <a:rPr lang="en-US" altLang="ja-JP" sz="2200" u="sng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PRound-Gothic Medium JIS"/>
              </a:rPr>
              <a:t>(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質問等送信先アドレスは、担当教員への連絡アドレス使用</a:t>
            </a:r>
            <a:r>
              <a:rPr lang="en-US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)</a:t>
            </a:r>
            <a:r>
              <a:rPr lang="ja-JP" altLang="ja-JP" sz="22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、なお、個別での回答には２～３日、内容によっては１週間前後の時間を要する場合がありますのでお含みください。</a:t>
            </a:r>
            <a:endParaRPr lang="en-US" altLang="ja-JP" sz="2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ja-JP" altLang="ja-JP" sz="2200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⑷．</a:t>
            </a:r>
            <a:r>
              <a:rPr lang="ja-JP" altLang="ja-JP" sz="22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「介護教育方法」との関連</a:t>
            </a:r>
            <a:r>
              <a:rPr lang="ja-JP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　「介護教育方法」の講習内容は、この科目内容及び　「教育学」　「教育評価」の両科目を踏まえて展開されます。（介護関連科目は勿論、基礎科目となります。）　　「教育方法」での使用した教材は、「介護教育方法」でも使用する可能性がありますので、使える状態で保管して置いてください。</a:t>
            </a:r>
            <a:endParaRPr lang="ja-JP" altLang="ja-JP" sz="2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 rtlCol="0"/>
          <a:lstStyle/>
          <a:p>
            <a:r>
              <a:rPr lang="en-US" altLang="ja-JP" sz="32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8</a:t>
            </a:r>
            <a:r>
              <a:rPr lang="ja-JP" altLang="ja-JP" sz="32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．参考資料など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ja-JP" altLang="ja-JP" sz="2000" b="1" kern="0" dirty="0">
                <a:solidFill>
                  <a:srgbClr val="C00000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⑴．重要参考文献</a:t>
            </a:r>
            <a:r>
              <a:rPr lang="ja-JP" altLang="ja-JP" sz="2000" kern="0" dirty="0">
                <a:solidFill>
                  <a:srgbClr val="C00000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endParaRPr lang="ja-JP" altLang="ja-JP" sz="20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indent="419100" algn="l">
              <a:lnSpc>
                <a:spcPts val="2000"/>
              </a:lnSpc>
            </a:pPr>
            <a:r>
              <a:rPr lang="ja-JP" altLang="ja-JP" sz="20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川廷宗之編著『介護教育方法の理論と実践』弘文堂（介護教育方法テキスト）</a:t>
            </a:r>
            <a:endParaRPr lang="ja-JP" altLang="ja-JP" sz="20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indent="698500" algn="l">
              <a:lnSpc>
                <a:spcPts val="2000"/>
              </a:lnSpc>
            </a:pPr>
            <a:r>
              <a:rPr lang="ja-JP" altLang="ja-JP" sz="2000" kern="0" dirty="0">
                <a:solidFill>
                  <a:srgbClr val="1F3864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（上記は、授業中使う可能性がありますので、持っていることが望ましい。）</a:t>
            </a:r>
            <a:endParaRPr lang="ja-JP" altLang="ja-JP" sz="20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indent="419100" algn="l">
              <a:lnSpc>
                <a:spcPts val="2000"/>
              </a:lnSpc>
            </a:pPr>
            <a:r>
              <a:rPr lang="ja-JP" altLang="ja-JP" sz="20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川廷宗之編著『介護教育方法論』弘文堂　（まだ入手可能・アマゾンへ）</a:t>
            </a:r>
            <a:endParaRPr lang="ja-JP" altLang="ja-JP" sz="20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indent="419100" algn="l">
              <a:lnSpc>
                <a:spcPts val="2000"/>
              </a:lnSpc>
            </a:pPr>
            <a:r>
              <a:rPr lang="ja-JP" altLang="ja-JP" sz="20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Ｄ</a:t>
            </a:r>
            <a:r>
              <a:rPr lang="en-US" altLang="ja-JP" sz="20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r>
              <a:rPr lang="ja-JP" altLang="ja-JP" sz="20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Ｗ</a:t>
            </a:r>
            <a:r>
              <a:rPr lang="en-US" altLang="ja-JP" sz="20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r>
              <a:rPr lang="ja-JP" altLang="ja-JP" sz="20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ジョンソン他著（関田一彦他訳）『学生参加型の大学授業』玉川大学出版部</a:t>
            </a:r>
            <a:endParaRPr lang="ja-JP" altLang="ja-JP" sz="20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indent="419100" algn="l">
              <a:lnSpc>
                <a:spcPts val="2000"/>
              </a:lnSpc>
            </a:pPr>
            <a:r>
              <a:rPr lang="ja-JP" altLang="en-US" sz="2000" kern="0" dirty="0">
                <a:solidFill>
                  <a:srgbClr val="1F3864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anose="020B0604020202020204" pitchFamily="34" charset="0"/>
              </a:rPr>
              <a:t>田中　萬年　著「</a:t>
            </a:r>
            <a:r>
              <a:rPr lang="en-US" altLang="ja-JP" sz="2000" kern="0" dirty="0">
                <a:solidFill>
                  <a:srgbClr val="1F3864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anose="020B0604020202020204" pitchFamily="34" charset="0"/>
              </a:rPr>
              <a:t>『</a:t>
            </a:r>
            <a:r>
              <a:rPr lang="ja-JP" altLang="en-US" sz="2000" kern="0" dirty="0">
                <a:solidFill>
                  <a:srgbClr val="1F3864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anose="020B0604020202020204" pitchFamily="34" charset="0"/>
              </a:rPr>
              <a:t>職業教育</a:t>
            </a:r>
            <a:r>
              <a:rPr lang="en-US" altLang="ja-JP" sz="2000" kern="0" dirty="0">
                <a:solidFill>
                  <a:srgbClr val="1F3864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anose="020B0604020202020204" pitchFamily="34" charset="0"/>
              </a:rPr>
              <a:t>』</a:t>
            </a:r>
            <a:r>
              <a:rPr lang="ja-JP" altLang="en-US" sz="2000" kern="0" dirty="0">
                <a:solidFill>
                  <a:srgbClr val="1F3864"/>
                </a:solidFill>
                <a:highlight>
                  <a:srgbClr val="FFFF00"/>
                </a:highlight>
                <a:latin typeface="Tw Cen MT" panose="020B0602020104020603" pitchFamily="34" charset="0"/>
                <a:cs typeface="Arial" panose="020B0604020202020204" pitchFamily="34" charset="0"/>
              </a:rPr>
              <a:t>は　なぜ根づかないのか」　明石書店</a:t>
            </a:r>
            <a:endParaRPr lang="ja-JP" altLang="ja-JP" sz="2000" kern="100" dirty="0">
              <a:effectLst/>
              <a:highlight>
                <a:srgbClr val="FFFF00"/>
              </a:highlight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indent="419100" algn="l">
              <a:lnSpc>
                <a:spcPts val="2000"/>
              </a:lnSpc>
            </a:pPr>
            <a:r>
              <a:rPr lang="ja-JP" altLang="ja-JP" sz="20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本田由紀著「教育の職業的意義」ちくま書房</a:t>
            </a:r>
            <a:r>
              <a:rPr lang="en-US" altLang="ja-JP" sz="2000" kern="0" dirty="0">
                <a:solidFill>
                  <a:srgbClr val="1F3864"/>
                </a:solidFill>
                <a:effectLst/>
                <a:latin typeface="Meiryo UI" panose="020B0604030504040204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 </a:t>
            </a:r>
          </a:p>
          <a:p>
            <a:pPr indent="419100" algn="l">
              <a:lnSpc>
                <a:spcPts val="2000"/>
              </a:lnSpc>
            </a:pPr>
            <a:endParaRPr lang="ja-JP" altLang="ja-JP" sz="20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ja-JP" altLang="ja-JP" sz="2000" b="1" kern="0" dirty="0">
                <a:solidFill>
                  <a:srgbClr val="C00000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⑵．関連主要参考文献</a:t>
            </a:r>
            <a:r>
              <a:rPr lang="ja-JP" altLang="en-US" sz="2000" b="1" kern="0" dirty="0">
                <a:solidFill>
                  <a:srgbClr val="C00000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講習中に随時、紹介します。</a:t>
            </a:r>
            <a:endParaRPr lang="ja-JP" altLang="ja-JP" sz="20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0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 rtlCol="0"/>
          <a:lstStyle/>
          <a:p>
            <a:r>
              <a:rPr lang="en-US" altLang="ja-JP" sz="32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8</a:t>
            </a:r>
            <a:r>
              <a:rPr lang="ja-JP" altLang="ja-JP" sz="32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．参考資料など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117308" y="1124744"/>
            <a:ext cx="10665735" cy="5400600"/>
          </a:xfrm>
        </p:spPr>
        <p:txBody>
          <a:bodyPr rtlCol="0">
            <a:normAutofit fontScale="25000" lnSpcReduction="20000"/>
          </a:bodyPr>
          <a:lstStyle/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⑶．キーワード・・</a:t>
            </a:r>
            <a:endParaRPr lang="en-US" altLang="ja-JP" sz="8000" b="1" kern="0">
              <a:solidFill>
                <a:srgbClr val="C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endParaRPr lang="ja-JP" altLang="ja-JP" sz="80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・人生（を楽しむ）　・学習（学ぶ）　・学習支援　・相互作用</a:t>
            </a:r>
            <a:r>
              <a:rPr lang="en-US" altLang="ja-JP" sz="8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・職業への確信　</a:t>
            </a: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・協同学習　・生きがい　・</a:t>
            </a:r>
            <a:r>
              <a:rPr lang="en-US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Well Being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　・学生　・学習者</a:t>
            </a:r>
            <a:r>
              <a:rPr lang="en-US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 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・教育理念　・教育方法　</a:t>
            </a: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・「授業」　・授業方法　・アクティブ・ラーニング</a:t>
            </a:r>
            <a:r>
              <a:rPr lang="en-US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 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・学習指導　・学習支援　</a:t>
            </a: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・教育課程　・ＰＢＬ学習法　・知識観　・学力（観）</a:t>
            </a:r>
            <a:r>
              <a:rPr lang="en-US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 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・授業改善　・教授法（学）　</a:t>
            </a: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・授業案　・（学習）授業案　・ＦＤ　・教員</a:t>
            </a:r>
            <a:r>
              <a:rPr lang="en-US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   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・授業設計（計画）　・シラバス　</a:t>
            </a: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・教科書　・教材開発　・問題解決学習</a:t>
            </a:r>
            <a:r>
              <a:rPr lang="en-US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   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・表現活動　・体験学習　　・発問　・板書　</a:t>
            </a: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・ポートフォリオ</a:t>
            </a:r>
            <a:r>
              <a:rPr lang="en-US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   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・メディア革命　・情報教育　・ル－ブリック評価　</a:t>
            </a: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・キャリアガイダンス</a:t>
            </a:r>
            <a:r>
              <a:rPr lang="ja-JP" altLang="en-US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　</a:t>
            </a: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・介護福祉（教育）　・授業評価　・教員評価　・授業研究　</a:t>
            </a: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・授業記録　・教師教育</a:t>
            </a:r>
            <a:endParaRPr lang="ja-JP" altLang="ja-JP" sz="80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139700" algn="r">
              <a:lnSpc>
                <a:spcPts val="2800"/>
              </a:lnSpc>
              <a:spcBef>
                <a:spcPts val="0"/>
              </a:spcBef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（主なもののみ）</a:t>
            </a:r>
            <a:endParaRPr lang="en-US" altLang="ja-JP" sz="8000" kern="0" dirty="0">
              <a:solidFill>
                <a:srgbClr val="1F386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indent="0" algn="r">
              <a:lnSpc>
                <a:spcPts val="2800"/>
              </a:lnSpc>
              <a:spcBef>
                <a:spcPts val="0"/>
              </a:spcBef>
              <a:buNone/>
            </a:pPr>
            <a:endParaRPr lang="en-US" altLang="ja-JP" sz="80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indent="0" algn="r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ja-JP" sz="80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※キーワード＝授業終了時に理解している（説明できる・その単語を使って物事を語れる）べき単語（学びの糸口になる・資料検索時に活用できる単語）</a:t>
            </a:r>
            <a:endParaRPr lang="ja-JP" altLang="ja-JP" sz="80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2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557" y="466540"/>
            <a:ext cx="4155671" cy="2026356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ja-JP" altLang="en-US" sz="4000" dirty="0"/>
              <a:t>学習支援方法</a:t>
            </a:r>
            <a:br>
              <a:rPr lang="en-US" altLang="ja-JP" sz="4000" dirty="0"/>
            </a:br>
            <a:r>
              <a:rPr lang="ja-JP" altLang="en-US" sz="4000" dirty="0"/>
              <a:t>（教育方法）を</a:t>
            </a:r>
            <a:br>
              <a:rPr lang="en-US" altLang="ja-JP" sz="4000" dirty="0"/>
            </a:br>
            <a:r>
              <a:rPr lang="ja-JP" altLang="en-US" sz="4000" dirty="0"/>
              <a:t>　　　　　　　学ぶ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27EA821-A449-B84D-7047-03C376C42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0942" y="404664"/>
            <a:ext cx="8165362" cy="6120680"/>
          </a:xfrm>
          <a:prstGeom prst="rect">
            <a:avLst/>
          </a:prstGeo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05780" y="2780928"/>
            <a:ext cx="3209780" cy="2658368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＝人生（生活）を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「楽しむ」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方法を学ぶ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0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＝学生自身が自分自身の成長を実感して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「楽しめる」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方法を学ぶ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0"/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Syllabus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＝そのための手引き書（ご案内）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B1B86A-9EDC-E647-9FF8-65D248B8433B}"/>
              </a:ext>
            </a:extLst>
          </p:cNvPr>
          <p:cNvSpPr/>
          <p:nvPr/>
        </p:nvSpPr>
        <p:spPr>
          <a:xfrm>
            <a:off x="282557" y="5439296"/>
            <a:ext cx="3333003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kumimoji="1" lang="ja-JP" altLang="en-US" sz="1400" dirty="0">
                <a:solidFill>
                  <a:srgbClr val="C00000"/>
                </a:solidFill>
              </a:rPr>
              <a:t>異例ですが、皆さんの学習ニーズに対応して、シラバスを一部変更する可能性があります。</a:t>
            </a:r>
            <a:endParaRPr kumimoji="1" lang="en-US" altLang="ja-JP" sz="1400" dirty="0">
              <a:solidFill>
                <a:srgbClr val="C00000"/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sz="1400" dirty="0">
                <a:solidFill>
                  <a:srgbClr val="C00000"/>
                </a:solidFill>
              </a:rPr>
              <a:t>あらかじめご了解ください</a:t>
            </a:r>
            <a:r>
              <a:rPr kumimoji="1" lang="ja-JP" altLang="en-US" dirty="0">
                <a:solidFill>
                  <a:srgbClr val="C0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64568"/>
          </a:xfrm>
        </p:spPr>
        <p:txBody>
          <a:bodyPr rtlCol="0"/>
          <a:lstStyle/>
          <a:p>
            <a:r>
              <a:rPr lang="ja-JP" altLang="ja-JP" sz="24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１．メイン・テーマ</a:t>
            </a: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　　</a:t>
            </a:r>
            <a:br>
              <a:rPr lang="en-US" altLang="ja-JP" sz="1800" kern="0" dirty="0">
                <a:solidFill>
                  <a:srgbClr val="1F3864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</a:br>
            <a:r>
              <a:rPr lang="ja-JP" altLang="ja-JP" sz="3200" b="1" kern="0" dirty="0">
                <a:solidFill>
                  <a:srgbClr val="FF0000"/>
                </a:solidFill>
                <a:effectLst/>
                <a:latin typeface="Tw Cen MT" panose="020B0602020104020603" pitchFamily="34" charset="0"/>
                <a:ea typeface="HG丸ｺﾞｼｯｸM-PRO" panose="020F0600000000000000" pitchFamily="50" charset="-128"/>
                <a:cs typeface="Arphic Round-Gothic Medium JIS"/>
              </a:rPr>
              <a:t>介護福祉士養成のための「学習」支援方法</a:t>
            </a:r>
            <a:endParaRPr lang="ja-JP" altLang="en-US" sz="3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ja-JP" altLang="ja-JP" b="1" kern="0" dirty="0">
                <a:solidFill>
                  <a:srgbClr val="C00000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２．学習の目的</a:t>
            </a:r>
            <a:endParaRPr lang="ja-JP" altLang="ja-JP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1117309" y="2616948"/>
            <a:ext cx="4689071" cy="3908396"/>
          </a:xfrm>
        </p:spPr>
        <p:txBody>
          <a:bodyPr rtlCol="0">
            <a:normAutofit fontScale="92500" lnSpcReduction="20000"/>
          </a:bodyPr>
          <a:lstStyle/>
          <a:p>
            <a:pPr marL="133350" indent="139700" algn="l">
              <a:lnSpc>
                <a:spcPct val="100000"/>
              </a:lnSpc>
            </a:pP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この介護教員講習会での科目「教育方法」での学習目的は、（介護福祉士養成系の）</a:t>
            </a:r>
            <a:r>
              <a:rPr lang="ja-JP" altLang="ja-JP" sz="24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「実務家教員」</a:t>
            </a: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として</a:t>
            </a:r>
            <a:r>
              <a:rPr lang="ja-JP" altLang="ja-JP" sz="2400" b="1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職業教育機関の教員になるため</a:t>
            </a: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に修得しているべき、</a:t>
            </a:r>
            <a:r>
              <a:rPr lang="ja-JP" altLang="ja-JP" sz="2400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学生への「</a:t>
            </a:r>
            <a:r>
              <a:rPr lang="ja-JP" altLang="ja-JP" sz="2400" kern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学習支援方法</a:t>
            </a:r>
            <a:r>
              <a:rPr lang="ja-JP" altLang="ja-JP" sz="2400" kern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（教育方法）」を修得すること</a:t>
            </a: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です。</a:t>
            </a:r>
            <a:endParaRPr lang="ja-JP" altLang="ja-JP" sz="24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33350" indent="139700" algn="l">
              <a:lnSpc>
                <a:spcPct val="100000"/>
              </a:lnSpc>
            </a:pPr>
            <a:r>
              <a:rPr lang="ja-JP" altLang="ja-JP" sz="24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言い換えると、どうすれば学生に、楽しく効率的に充実した学習の場を提供できるか、</a:t>
            </a:r>
            <a:r>
              <a:rPr lang="ja-JP" altLang="ja-JP" sz="2400" u="sng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実際に具体的に体験を含めて身に着けることです。</a:t>
            </a:r>
            <a:endParaRPr lang="ja-JP" altLang="ja-JP" sz="24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>
          <a:xfrm>
            <a:off x="5806380" y="1608836"/>
            <a:ext cx="5468283" cy="740044"/>
          </a:xfrm>
        </p:spPr>
        <p:txBody>
          <a:bodyPr rtlCol="0"/>
          <a:lstStyle/>
          <a:p>
            <a:r>
              <a:rPr lang="ja-JP" altLang="ja-JP" b="1" kern="0" dirty="0">
                <a:solidFill>
                  <a:srgbClr val="C00000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３．参加者の皆さんができる様になる事（達成課題）</a:t>
            </a:r>
            <a:endParaRPr lang="ja-JP" altLang="ja-JP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4"/>
          </p:nvPr>
        </p:nvSpPr>
        <p:spPr>
          <a:xfrm>
            <a:off x="5950396" y="2492896"/>
            <a:ext cx="5688632" cy="4032448"/>
          </a:xfrm>
        </p:spPr>
        <p:txBody>
          <a:bodyPr rtlCol="0">
            <a:normAutofit fontScale="92500" lnSpcReduction="20000"/>
          </a:bodyPr>
          <a:lstStyle/>
          <a:p>
            <a:pPr indent="0" algn="l">
              <a:lnSpc>
                <a:spcPct val="110000"/>
              </a:lnSpc>
              <a:buNone/>
            </a:pP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この講習の終了時点で、参加する皆さんができる様になっている（はずの）事は以下の通りです。</a:t>
            </a:r>
            <a:endParaRPr lang="ja-JP" altLang="ja-JP" sz="24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139700" algn="l">
              <a:lnSpc>
                <a:spcPct val="110000"/>
              </a:lnSpc>
            </a:pP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①「</a:t>
            </a:r>
            <a:r>
              <a:rPr lang="ja-JP" altLang="ja-JP" sz="24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学生」とともに、</a:t>
            </a:r>
            <a:r>
              <a:rPr lang="ja-JP" altLang="ja-JP" sz="2400" u="wavy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自分自身も学べる</a:t>
            </a:r>
            <a:r>
              <a:rPr lang="ja-JP" altLang="ja-JP" sz="24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様になること。</a:t>
            </a:r>
            <a:endParaRPr lang="ja-JP" altLang="ja-JP" sz="24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139700" algn="l">
              <a:lnSpc>
                <a:spcPct val="110000"/>
              </a:lnSpc>
            </a:pP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②</a:t>
            </a:r>
            <a:r>
              <a:rPr lang="ja-JP" altLang="ja-JP" sz="2400" u="wavy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「学生」同士の学びを支援</a:t>
            </a:r>
            <a:r>
              <a:rPr lang="ja-JP" altLang="ja-JP" sz="2400" kern="0" dirty="0">
                <a:solidFill>
                  <a:srgbClr val="1F3864"/>
                </a:solidFill>
                <a:effectLst/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（誘導・環境設定）</a:t>
            </a:r>
            <a:r>
              <a:rPr lang="ja-JP" altLang="ja-JP" sz="24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できるようになること。</a:t>
            </a:r>
            <a:endParaRPr lang="ja-JP" altLang="ja-JP" sz="24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139700" algn="l">
              <a:lnSpc>
                <a:spcPct val="110000"/>
              </a:lnSpc>
            </a:pPr>
            <a:r>
              <a:rPr lang="ja-JP" altLang="ja-JP" sz="24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③ </a:t>
            </a:r>
            <a:r>
              <a:rPr lang="ja-JP" altLang="ja-JP" sz="24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楽しく効率的な学びの</a:t>
            </a:r>
            <a:r>
              <a:rPr lang="ja-JP" altLang="ja-JP" sz="2400" u="wavy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仕掛けが有効性を持つことを</a:t>
            </a:r>
            <a:r>
              <a:rPr lang="ja-JP" altLang="ja-JP" sz="2400" u="wavy" kern="0" dirty="0">
                <a:solidFill>
                  <a:srgbClr val="1F3864"/>
                </a:solidFill>
                <a:effectLst/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確認</a:t>
            </a:r>
            <a:r>
              <a:rPr lang="ja-JP" altLang="ja-JP" sz="24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していること。</a:t>
            </a:r>
            <a:endParaRPr lang="ja-JP" altLang="ja-JP" sz="24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809751" cy="832520"/>
          </a:xfrm>
        </p:spPr>
        <p:txBody>
          <a:bodyPr rtlCol="0">
            <a:normAutofit fontScale="90000"/>
          </a:bodyPr>
          <a:lstStyle/>
          <a:p>
            <a:r>
              <a:rPr lang="ja-JP" altLang="ja-JP" sz="28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４．上記３．の「達成課題」できる様になったかどうか、</a:t>
            </a:r>
            <a:r>
              <a:rPr lang="ja-JP" altLang="ja-JP" sz="2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確認します</a:t>
            </a:r>
            <a:r>
              <a:rPr lang="ja-JP" altLang="ja-JP" sz="1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。</a:t>
            </a:r>
            <a:r>
              <a:rPr lang="ja-JP" altLang="en-US" sz="1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　①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400600"/>
          </a:xfrm>
        </p:spPr>
        <p:txBody>
          <a:bodyPr rtlCol="0">
            <a:norm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ja-JP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上記の課題が課題を達成できるようになったかどうかは、</a:t>
            </a:r>
            <a:r>
              <a:rPr lang="ja-JP" altLang="en-US" sz="2200" kern="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講習中の作成する</a:t>
            </a:r>
            <a:r>
              <a:rPr lang="en-US" altLang="ja-JP" sz="2200" kern="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5</a:t>
            </a:r>
            <a:r>
              <a:rPr lang="ja-JP" altLang="en-US" sz="2200" kern="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つのアサインメント（課題）と、</a:t>
            </a:r>
            <a:r>
              <a:rPr lang="ja-JP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最終日以後</a:t>
            </a:r>
            <a:r>
              <a:rPr lang="en-US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2</a:t>
            </a:r>
            <a:r>
              <a:rPr lang="ja-JP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週間以内に作成していただく、下記の</a:t>
            </a:r>
            <a:r>
              <a:rPr lang="ja-JP" altLang="en-US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最終</a:t>
            </a:r>
            <a:r>
              <a:rPr lang="ja-JP" altLang="ja-JP" sz="22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レポートで判定します。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ts val="2000"/>
              </a:lnSpc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最終レポート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ja-JP" altLang="ja-JP" sz="2200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レポートテーマ</a:t>
            </a:r>
            <a:r>
              <a:rPr lang="ja-JP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　「</a:t>
            </a:r>
            <a:r>
              <a:rPr lang="ja-JP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あなたが将来なりたいと思う（今はできなくても）学習支援者像、およびあなたが（将来）行いたい（今はできなくても）学習支援方法について、説明してください。」</a:t>
            </a:r>
            <a:endParaRPr lang="ja-JP" altLang="ja-JP" sz="2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ja-JP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2000</a:t>
            </a:r>
            <a:r>
              <a:rPr lang="ja-JP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字以上（</a:t>
            </a:r>
            <a:r>
              <a:rPr lang="en-US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4000</a:t>
            </a:r>
            <a:r>
              <a:rPr lang="ja-JP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字以内）の文章と</a:t>
            </a:r>
            <a:r>
              <a:rPr lang="ja-JP" altLang="ja-JP" sz="2200" kern="1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図解（二葉・以上必須）を使って</a:t>
            </a:r>
            <a:r>
              <a:rPr lang="ja-JP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　　</a:t>
            </a:r>
            <a:endParaRPr lang="ja-JP" altLang="ja-JP" sz="2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（直ぐに、そう成れなくても、そういう支援方法を実践できなくてもかまわない。両方とも自分が将来できるようになりたい具体的イメージとしてまとめてください。</a:t>
            </a:r>
            <a:r>
              <a:rPr lang="ja-JP" altLang="ja-JP" sz="2200" u="sng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解りやすく</a:t>
            </a:r>
            <a:r>
              <a:rPr lang="ja-JP" altLang="ja-JP" sz="2200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。）</a:t>
            </a:r>
            <a:endParaRPr lang="en-US" altLang="ja-JP" sz="2200" kern="1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ja-JP" sz="1800" kern="0" dirty="0">
                <a:solidFill>
                  <a:srgbClr val="1F3864"/>
                </a:solidFill>
                <a:effectLst/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（合否・判定基準は、講習中にお伝えします。）</a:t>
            </a:r>
            <a:endParaRPr lang="ja-JP" altLang="ja-JP" sz="18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ja-JP" altLang="ja-JP" sz="2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881759" cy="832520"/>
          </a:xfrm>
        </p:spPr>
        <p:txBody>
          <a:bodyPr rtlCol="0">
            <a:normAutofit fontScale="90000"/>
          </a:bodyPr>
          <a:lstStyle/>
          <a:p>
            <a:r>
              <a:rPr lang="ja-JP" altLang="ja-JP" sz="28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４．上記３．の「達成課題」できる様になったかどうか、</a:t>
            </a:r>
            <a:r>
              <a:rPr lang="ja-JP" altLang="ja-JP" sz="2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確認します</a:t>
            </a:r>
            <a:r>
              <a:rPr lang="ja-JP" altLang="ja-JP" sz="1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。</a:t>
            </a:r>
            <a:r>
              <a:rPr lang="ja-JP" altLang="en-US" sz="1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　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117308" y="1124744"/>
            <a:ext cx="10737743" cy="5047456"/>
          </a:xfrm>
        </p:spPr>
        <p:txBody>
          <a:bodyPr rtlCol="0">
            <a:normAutofit fontScale="25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ja-JP" altLang="en-US" sz="9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講習中の</a:t>
            </a:r>
            <a:r>
              <a:rPr lang="en-US" altLang="ja-JP" sz="9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9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つのアサインメント　＋　受講生コメントカード</a:t>
            </a:r>
            <a:endParaRPr lang="en-US" altLang="ja-JP" sz="9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上記</a:t>
            </a:r>
            <a:r>
              <a:rPr lang="en-US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5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の学習を行っていくために、また、充実した（完成の喜びを味わえる、「わかった」と実感できる）楽しい講習を展開していくために、この講習に参加する方々には、以下のアサインメント（課題・宿題）に取り組んでいただきます。（進行状況によっては、途中で若干の変更可能性があります。）</a:t>
            </a:r>
            <a:endParaRPr lang="en-US" altLang="ja-JP" sz="8800" kern="100" dirty="0">
              <a:solidFill>
                <a:srgbClr val="1F386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ja-JP" altLang="ja-JP" sz="8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</a:t>
            </a:r>
            <a:r>
              <a:rPr lang="ja-JP" altLang="ja-JP" sz="8800" kern="0" dirty="0">
                <a:solidFill>
                  <a:srgbClr val="1F3864"/>
                </a:solidFill>
                <a:effectLst/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≪アサインメント１≫　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・・第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２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回に出題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あなたが、今までの生涯の中で、最も学んだと</a:t>
            </a:r>
            <a:r>
              <a:rPr lang="ja-JP" altLang="ja-JP" sz="88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思うことは何（内容）で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すか。それを何処で、誰から、どういう風に学びましたか。（</a:t>
            </a:r>
            <a:r>
              <a:rPr lang="en-US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800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～</a:t>
            </a:r>
            <a:r>
              <a:rPr lang="en-US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1200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字程度・小見出し・</a:t>
            </a:r>
            <a:r>
              <a:rPr lang="ja-JP" altLang="ja-JP" sz="8800" kern="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複数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案件・）</a:t>
            </a:r>
            <a:endParaRPr lang="en-US" altLang="ja-JP" sz="8800" kern="100" dirty="0">
              <a:solidFill>
                <a:srgbClr val="1F386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ja-JP" altLang="ja-JP" sz="8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②</a:t>
            </a:r>
            <a:r>
              <a:rPr lang="ja-JP" altLang="ja-JP" sz="8800" kern="0" dirty="0">
                <a:solidFill>
                  <a:srgbClr val="1F3864"/>
                </a:solidFill>
                <a:effectLst/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≪アサインメント２≫　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・・第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４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回に出題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あなたの生涯の中で、「この人からもっと学びたい」と思った方はどなたですか。（お名前は伏せておいてよい。どこのどういう人か、何歳くらいの人かは紹介してください。）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あなたは、何故、その方から学んだと考えるのですか。（</a:t>
            </a:r>
            <a:r>
              <a:rPr lang="en-US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1200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字以上・小見出し・複数案件）</a:t>
            </a:r>
            <a:endParaRPr lang="ja-JP" altLang="ja-JP" sz="8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6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881759" cy="832520"/>
          </a:xfrm>
        </p:spPr>
        <p:txBody>
          <a:bodyPr rtlCol="0">
            <a:normAutofit fontScale="90000"/>
          </a:bodyPr>
          <a:lstStyle/>
          <a:p>
            <a:r>
              <a:rPr lang="ja-JP" altLang="ja-JP" sz="28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４．上記３．の「達成課題」できる様になったかどうか、</a:t>
            </a:r>
            <a:r>
              <a:rPr lang="ja-JP" altLang="ja-JP" sz="2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確認します</a:t>
            </a:r>
            <a:r>
              <a:rPr lang="ja-JP" altLang="ja-JP" sz="1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。</a:t>
            </a:r>
            <a:r>
              <a:rPr lang="ja-JP" altLang="en-US" sz="1800" b="1" kern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w Cen MT" panose="020B0602020104020603" pitchFamily="34" charset="0"/>
                <a:ea typeface="Meiryo UI" panose="020B0604030504040204" pitchFamily="50" charset="-128"/>
                <a:cs typeface="Arphic Round-Gothic Medium JIS"/>
              </a:rPr>
              <a:t>　③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765820" y="1124744"/>
            <a:ext cx="11089231" cy="5400600"/>
          </a:xfrm>
        </p:spPr>
        <p:txBody>
          <a:bodyPr rtlCol="0">
            <a:normAutofit fontScale="25000" lnSpcReduction="20000"/>
          </a:bodyPr>
          <a:lstStyle/>
          <a:p>
            <a:pPr indent="0" algn="l">
              <a:lnSpc>
                <a:spcPct val="120000"/>
              </a:lnSpc>
              <a:buNone/>
            </a:pPr>
            <a:r>
              <a:rPr lang="ja-JP" altLang="ja-JP" sz="8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③</a:t>
            </a:r>
            <a:r>
              <a:rPr lang="ja-JP" altLang="ja-JP" sz="8800" kern="0" dirty="0">
                <a:solidFill>
                  <a:srgbClr val="1F3864"/>
                </a:solidFill>
                <a:effectLst/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≪アサインメント３≫　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・・第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６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回に出題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あなたは、自分のこれからの人生をどう創って行きたいと思いますか。（様式指定）　　　</a:t>
            </a:r>
            <a:endParaRPr lang="en-US" altLang="ja-JP" sz="8800" kern="100" dirty="0">
              <a:solidFill>
                <a:srgbClr val="1F386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ja-JP" altLang="ja-JP" sz="8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④</a:t>
            </a:r>
            <a:r>
              <a:rPr lang="ja-JP" altLang="ja-JP" sz="8800" kern="0" dirty="0">
                <a:solidFill>
                  <a:srgbClr val="1F3864"/>
                </a:solidFill>
                <a:effectLst/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≪アサインメント４≫　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・・第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８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回に出題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あなたは、今後、何を（どうやって、どこで）仕事上の後輩たちに教えていきたいですか。</a:t>
            </a:r>
            <a:r>
              <a:rPr lang="ja-JP" altLang="en-US" sz="8800" kern="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その内容を後輩に教えて、彼らが教えてもらってよかったと思うであろう理由は何ですか。（</a:t>
            </a:r>
            <a:r>
              <a:rPr lang="en-US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800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字以上・小見出し・複数案件）</a:t>
            </a:r>
            <a:endParaRPr lang="ja-JP" altLang="ja-JP" sz="8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0" algn="l">
              <a:lnSpc>
                <a:spcPct val="120000"/>
              </a:lnSpc>
              <a:buNone/>
            </a:pPr>
            <a:r>
              <a:rPr lang="ja-JP" altLang="ja-JP" sz="8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⑤</a:t>
            </a:r>
            <a:r>
              <a:rPr lang="ja-JP" altLang="ja-JP" sz="8800" kern="0" dirty="0">
                <a:solidFill>
                  <a:srgbClr val="1F3864"/>
                </a:solidFill>
                <a:effectLst/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≪アサインメント５≫　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・・第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８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回に出題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・・④の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教えていきたい内容を効果的効率的に解ってもらうには、どこでどういう方法で教えればよいと考えますか。　（</a:t>
            </a:r>
            <a:r>
              <a:rPr lang="en-US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800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字程度・小見出し・複数案件・）</a:t>
            </a:r>
            <a:endParaRPr lang="ja-JP" altLang="ja-JP" sz="8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ja-JP" altLang="en-US" sz="8800" kern="0" dirty="0">
                <a:solidFill>
                  <a:srgbClr val="1F386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　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 ⑥</a:t>
            </a:r>
            <a:r>
              <a:rPr lang="ja-JP" altLang="ja-JP" sz="8800" kern="0" dirty="0">
                <a:solidFill>
                  <a:srgbClr val="1F3864"/>
                </a:solidFill>
                <a:effectLst/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≪受講生コメントカード≫　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・・毎日修了時</a:t>
            </a:r>
            <a:r>
              <a:rPr lang="ja-JP" altLang="en-US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（当日中）・・</a:t>
            </a:r>
            <a:r>
              <a:rPr lang="ja-JP" altLang="ja-JP" sz="8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指定された項目（６項目＝要約（必須）＋質問＋感想＋メッセージ＋指定質問＋俳句と短歌）にご回答いただく形で、毎回、提出してください。このカードの「今回の授業の『要約』」等の内容を見て、実質的な出席確認とします。</a:t>
            </a:r>
            <a:endParaRPr lang="ja-JP" altLang="ja-JP" sz="8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rtl="0">
              <a:lnSpc>
                <a:spcPct val="120000"/>
              </a:lnSpc>
            </a:pPr>
            <a:endParaRPr lang="en-US" altLang="ja-JP" sz="8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0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8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576064"/>
          </a:xfrm>
        </p:spPr>
        <p:txBody>
          <a:bodyPr rtlCol="0">
            <a:normAutofit/>
          </a:bodyPr>
          <a:lstStyle/>
          <a:p>
            <a:pPr algn="l">
              <a:lnSpc>
                <a:spcPts val="1700"/>
              </a:lnSpc>
            </a:pPr>
            <a:r>
              <a:rPr lang="ja-JP" altLang="ja-JP" sz="26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５．主な学習内容（毎回の学習予定と主題）　</a:t>
            </a:r>
            <a:r>
              <a:rPr lang="ja-JP" altLang="ja-JP" sz="26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全３０時間・課程</a:t>
            </a:r>
            <a:endParaRPr lang="ja-JP" altLang="ja-JP" sz="26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621804" y="1052736"/>
            <a:ext cx="11449272" cy="5616624"/>
          </a:xfrm>
        </p:spPr>
        <p:txBody>
          <a:bodyPr rtlCol="0">
            <a:noAutofit/>
          </a:bodyPr>
          <a:lstStyle/>
          <a:p>
            <a:pPr marL="0" indent="0" algn="l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皆さんが、上記３ができる様になるために、上記</a:t>
            </a:r>
            <a:r>
              <a:rPr lang="en-US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4</a:t>
            </a:r>
            <a:r>
              <a:rPr lang="ja-JP" altLang="ja-JP" sz="22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の課題を（軽々と）こなせるようになるために、以下のような内容を学びます。</a:t>
            </a:r>
            <a:endParaRPr lang="en-US" altLang="ja-JP" sz="22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3000"/>
              </a:lnSpc>
              <a:spcBef>
                <a:spcPts val="0"/>
              </a:spcBef>
              <a:buNone/>
            </a:pPr>
            <a:endParaRPr lang="en-US" altLang="ja-JP" sz="2200" kern="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phic Round-Gothic Medium JIS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第１回（第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日目）①この科目での</a:t>
            </a:r>
            <a:r>
              <a:rPr lang="ja-JP" altLang="ja-JP" sz="22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「学び」　</a:t>
            </a:r>
            <a:endParaRPr lang="en-US" altLang="ja-JP" sz="2200" b="1" kern="10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回（第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日目）①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sz="22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「職業教育」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が抱える今後への課題</a:t>
            </a:r>
            <a:endParaRPr lang="ja-JP" altLang="ja-JP" sz="22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第３回（第２日目）②</a:t>
            </a:r>
            <a:r>
              <a:rPr lang="ja-JP" altLang="ja-JP" sz="22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「学ぶ」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とは　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-1</a:t>
            </a:r>
            <a:r>
              <a:rPr lang="ja-JP" altLang="ja-JP" sz="2200" b="1" u="sng" kern="1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何をどう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学んできたか</a:t>
            </a:r>
            <a:endParaRPr lang="en-US" altLang="ja-JP" sz="2200" b="1" kern="1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第４回（第２日目）②「学ぶ」とは　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-2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何をどう学びたかったか</a:t>
            </a:r>
            <a:endParaRPr lang="en-US" altLang="ja-JP" sz="2200" b="1" kern="1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第５回（第３日目）③</a:t>
            </a:r>
            <a:r>
              <a:rPr lang="ja-JP" altLang="ja-JP" sz="22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他者の「学び」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への支援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-1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出会った人（人生での師と思う人）</a:t>
            </a:r>
            <a:endParaRPr lang="ja-JP" altLang="ja-JP" sz="22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第６回（第３日目）③</a:t>
            </a:r>
            <a:r>
              <a:rPr lang="ja-JP" altLang="ja-JP" sz="15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他者の「学び」への支援</a:t>
            </a:r>
            <a:r>
              <a:rPr lang="en-US" altLang="ja-JP" sz="15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-2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22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共育（ともいく）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」の関係（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学生と教員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ja-JP" altLang="ja-JP" sz="22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第７回（第４日目）④</a:t>
            </a:r>
            <a:r>
              <a:rPr lang="ja-JP" altLang="ja-JP" sz="22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「生きる」喜び</a:t>
            </a:r>
            <a:r>
              <a:rPr lang="en-US" altLang="ja-JP" sz="22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-1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人生を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裕（ゆたか）に楽しむ</a:t>
            </a:r>
            <a:endParaRPr lang="ja-JP" altLang="ja-JP" sz="2200" b="1" kern="100" dirty="0">
              <a:effectLst/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第８回（第４日目）④「生きる」喜び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-2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目標をどう実現していくか、その方法</a:t>
            </a:r>
            <a:endParaRPr lang="ja-JP" altLang="ja-JP" sz="22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第９回（第５日目）⑤</a:t>
            </a:r>
            <a:r>
              <a:rPr lang="ja-JP" altLang="ja-JP" sz="22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人生をどう創って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行くかを「学ぶ」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-1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生きるための「学び」</a:t>
            </a:r>
            <a:endParaRPr lang="en-US" altLang="ja-JP" sz="2200" b="1" kern="100" dirty="0">
              <a:solidFill>
                <a:srgbClr val="1F386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回（第５日目）⑤</a:t>
            </a:r>
            <a:r>
              <a:rPr lang="ja-JP" altLang="ja-JP" sz="18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人生をどう創って行くかを「学ぶ」</a:t>
            </a:r>
            <a:r>
              <a:rPr lang="en-US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-2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教員として</a:t>
            </a:r>
            <a:r>
              <a:rPr lang="ja-JP" altLang="ja-JP" sz="2200" b="1" kern="1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ミッション（使命）</a:t>
            </a:r>
            <a:endParaRPr lang="ja-JP" altLang="ja-JP" sz="2200" b="1" kern="100" dirty="0">
              <a:effectLst/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015735" y="274512"/>
            <a:ext cx="10157354" cy="1138264"/>
          </a:xfrm>
        </p:spPr>
        <p:txBody>
          <a:bodyPr rtlCol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ja-JP" altLang="ja-JP" sz="28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５．主な学習内容（毎回の学習予定と主題）</a:t>
            </a:r>
            <a:br>
              <a:rPr lang="en-US" altLang="ja-JP" sz="28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</a:br>
            <a:r>
              <a:rPr lang="ja-JP" altLang="en-US" sz="28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学習日程・　</a:t>
            </a:r>
            <a:r>
              <a:rPr lang="ja-JP" altLang="ja-JP" sz="2800" kern="0" dirty="0">
                <a:solidFill>
                  <a:srgbClr val="1F386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全３０時間・課程</a:t>
            </a:r>
            <a:endParaRPr lang="ja-JP" altLang="ja-JP" sz="2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751536"/>
          </a:xfrm>
        </p:spPr>
        <p:txBody>
          <a:bodyPr rtlCol="0"/>
          <a:lstStyle/>
          <a:p>
            <a:pPr marL="0" indent="0" algn="l">
              <a:lnSpc>
                <a:spcPts val="2000"/>
              </a:lnSpc>
              <a:buNone/>
            </a:pP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≪関連して学習日程と時間≫　以下の通りです。</a:t>
            </a:r>
            <a:endParaRPr lang="en-US" altLang="ja-JP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日目・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31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日（土）午前・第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　午後・第２回　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日目・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9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07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日（土）午前・第３回　午後・第４回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第３日目・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9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日（土）午前・第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 　午後・第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第４日目・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05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日（土）午前・第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　午後・第８回</a:t>
            </a:r>
            <a:endParaRPr lang="en-US" altLang="ja-JP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第５日目・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日（土）午前・第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9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　午後・第</a:t>
            </a:r>
            <a:r>
              <a:rPr lang="en-US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</a:t>
            </a:r>
            <a:endParaRPr lang="en-US" altLang="ja-JP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講習時間は、午前は、</a:t>
            </a:r>
            <a:r>
              <a:rPr lang="ja-JP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午前９時</a:t>
            </a:r>
            <a:r>
              <a:rPr lang="en-US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20</a:t>
            </a:r>
            <a:r>
              <a:rPr lang="ja-JP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分から</a:t>
            </a:r>
            <a:r>
              <a:rPr lang="en-US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12</a:t>
            </a:r>
            <a:r>
              <a:rPr lang="ja-JP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時</a:t>
            </a:r>
            <a:r>
              <a:rPr lang="en-US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30</a:t>
            </a:r>
            <a:r>
              <a:rPr lang="ja-JP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分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まで、</a:t>
            </a:r>
            <a:r>
              <a:rPr lang="ja-JP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午後</a:t>
            </a:r>
            <a:r>
              <a:rPr lang="en-US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1</a:t>
            </a:r>
            <a:r>
              <a:rPr lang="ja-JP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時</a:t>
            </a:r>
            <a:r>
              <a:rPr lang="en-US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30</a:t>
            </a:r>
            <a:r>
              <a:rPr lang="ja-JP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分から午後４時</a:t>
            </a:r>
            <a:r>
              <a:rPr lang="en-US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40</a:t>
            </a:r>
            <a:r>
              <a:rPr lang="ja-JP" altLang="ja-JP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分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までです。なお、</a:t>
            </a:r>
            <a:r>
              <a:rPr lang="ja-JP" altLang="ja-JP" b="1" kern="100" dirty="0"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授業時間以外のアサインメント作成などの時間として、毎回につき１～２時間</a:t>
            </a:r>
            <a:r>
              <a:rPr lang="ja-JP" altLang="ja-JP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を必要とします。</a:t>
            </a:r>
            <a:endParaRPr lang="ja-JP" altLang="ja-JP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2000"/>
              </a:lnSpc>
              <a:buNone/>
            </a:pPr>
            <a:endParaRPr lang="ja-JP" altLang="ja-JP" sz="1800" kern="100" dirty="0">
              <a:effectLst/>
              <a:latin typeface="Tw Cen MT" panose="020B0602020104020603" pitchFamily="34" charset="0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B2FA92-6E56-1AD8-9653-5C54AED0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812" y="836712"/>
            <a:ext cx="1895893" cy="33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>
            <a:normAutofit/>
          </a:bodyPr>
          <a:lstStyle/>
          <a:p>
            <a:pPr algn="l">
              <a:lnSpc>
                <a:spcPts val="1700"/>
              </a:lnSpc>
            </a:pPr>
            <a:r>
              <a:rPr lang="ja-JP" altLang="en-US" sz="32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６</a:t>
            </a:r>
            <a:r>
              <a:rPr lang="ja-JP" altLang="ja-JP" sz="3200" b="1" kern="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phic Round-Gothic Medium JIS"/>
              </a:rPr>
              <a:t>．学習への取り組みのための教材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117308" y="836712"/>
            <a:ext cx="10737743" cy="5760640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lnSpc>
                <a:spcPct val="110000"/>
              </a:lnSpc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以上の様な学習を展開するために、以下の教材を使います。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rtl="0">
              <a:lnSpc>
                <a:spcPct val="110000"/>
              </a:lnSpc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テキストは、受講時にすぐ見られるように、手に取れる所に置いておいてください。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rtl="0">
              <a:lnSpc>
                <a:spcPct val="110000"/>
              </a:lnSpc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また、毎回、こちらからお送りする教材、受講生同志で交換する教材等を使います。この教材に関しては、プリントしておいた方が学びやすいでしょう。かなりの分量になる場合もありますので、</a:t>
            </a:r>
            <a:r>
              <a:rPr lang="en-US" altLang="ja-JP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PC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操作に慣れている方はデータで保管しておいて、その都度、画面で見てもかまいません。適宜、自分に合わせたやり方で活用してください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  <a:p>
            <a:pPr marL="0" indent="0" rtl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テキスト　川廷宗之著「学生も教員もともに楽しめる教育方法入門」改訂版</a:t>
            </a:r>
          </a:p>
          <a:p>
            <a:pPr marL="0" indent="0" rtl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職業教育研究開発推進機構・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年・刊</a:t>
            </a:r>
          </a:p>
          <a:p>
            <a:pPr marL="0" indent="0" rtl="0">
              <a:buNone/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主要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参考文献　川廷宗之編著「専門職大学の課題と展望」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rtl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（販売取扱・・職業教育研究開発推進機構）</a:t>
            </a:r>
          </a:p>
          <a:p>
            <a:pPr marL="0" indent="0" rtl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送信教材（予定）</a:t>
            </a:r>
          </a:p>
          <a:p>
            <a:pPr marL="0" indent="0" rtl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①前回の振りかえり（質問回答など）</a:t>
            </a:r>
          </a:p>
          <a:p>
            <a:pPr marL="0" indent="0" rtl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②その回の学習補足資料　　　ほか</a:t>
            </a:r>
          </a:p>
        </p:txBody>
      </p:sp>
    </p:spTree>
    <p:extLst>
      <p:ext uri="{BB962C8B-B14F-4D97-AF65-F5344CB8AC3E}">
        <p14:creationId xmlns:p14="http://schemas.microsoft.com/office/powerpoint/2010/main" val="13749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3_TF02787940_TF02787940" id="{96153958-6475-4794-A435-AE5387FF959B}" vid="{2EEF781C-8317-42B6-BCCB-48071D58E003}"/>
    </a:ext>
  </a:extLst>
</a:theme>
</file>

<file path=ppt/theme/theme2.xml><?xml version="1.0" encoding="utf-8"?>
<a:theme xmlns:a="http://schemas.openxmlformats.org/drawingml/2006/main" name="Office テーマ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青い本の山のプレゼンテーション (ワイドスクリーン)</Template>
  <TotalTime>274</TotalTime>
  <Words>2455</Words>
  <Application>Microsoft Macintosh PowerPoint</Application>
  <PresentationFormat>ユーザー設定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HG丸ｺﾞｼｯｸM-PRO</vt:lpstr>
      <vt:lpstr>Meiryo UI</vt:lpstr>
      <vt:lpstr>Arial</vt:lpstr>
      <vt:lpstr>Century Gothic</vt:lpstr>
      <vt:lpstr>Tw Cen MT</vt:lpstr>
      <vt:lpstr>書籍 16x9</vt:lpstr>
      <vt:lpstr>教育方法 ・・・学習支援方法論・・ 　　　　シラバス 　　　　　　syllabus</vt:lpstr>
      <vt:lpstr>学習支援方法 （教育方法）を 　　　　　　　学ぶ</vt:lpstr>
      <vt:lpstr>１．メイン・テーマ　　 介護福祉士養成のための「学習」支援方法</vt:lpstr>
      <vt:lpstr>４．上記３．の「達成課題」できる様になったかどうか、確認します。　①</vt:lpstr>
      <vt:lpstr>４．上記３．の「達成課題」できる様になったかどうか、確認します。　②</vt:lpstr>
      <vt:lpstr>４．上記３．の「達成課題」できる様になったかどうか、確認します。　③</vt:lpstr>
      <vt:lpstr>５．主な学習内容（毎回の学習予定と主題）　全３０時間・課程</vt:lpstr>
      <vt:lpstr>５．主な学習内容（毎回の学習予定と主題） 学習日程・　全３０時間・課程</vt:lpstr>
      <vt:lpstr>６．学習への取り組みのための教材</vt:lpstr>
      <vt:lpstr>7．充実した学習を展開するために・・①</vt:lpstr>
      <vt:lpstr>7．充実した学習を展開するために・・②</vt:lpstr>
      <vt:lpstr>8．参考資料など</vt:lpstr>
      <vt:lpstr>8．参考資料など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教育方法 ・・・学習支援方法論・・ 　　　　シラバス 　　　　　　syllabus</dc:title>
  <dc:creator>川廷 宗之</dc:creator>
  <cp:lastModifiedBy>松田 朗</cp:lastModifiedBy>
  <cp:revision>5</cp:revision>
  <dcterms:created xsi:type="dcterms:W3CDTF">2023-06-17T20:12:39Z</dcterms:created>
  <dcterms:modified xsi:type="dcterms:W3CDTF">2024-08-08T12:00:31Z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